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69" r:id="rId2"/>
    <p:sldId id="308" r:id="rId3"/>
    <p:sldId id="337" r:id="rId4"/>
    <p:sldId id="363" r:id="rId5"/>
    <p:sldId id="338" r:id="rId6"/>
    <p:sldId id="312" r:id="rId7"/>
    <p:sldId id="339" r:id="rId8"/>
    <p:sldId id="336" r:id="rId9"/>
    <p:sldId id="340" r:id="rId10"/>
    <p:sldId id="353" r:id="rId11"/>
    <p:sldId id="354" r:id="rId12"/>
    <p:sldId id="310" r:id="rId13"/>
    <p:sldId id="360" r:id="rId14"/>
    <p:sldId id="332" r:id="rId15"/>
    <p:sldId id="361" r:id="rId16"/>
    <p:sldId id="367" r:id="rId17"/>
    <p:sldId id="341" r:id="rId18"/>
    <p:sldId id="344" r:id="rId19"/>
    <p:sldId id="352" r:id="rId20"/>
    <p:sldId id="345" r:id="rId21"/>
    <p:sldId id="368" r:id="rId22"/>
    <p:sldId id="348" r:id="rId23"/>
    <p:sldId id="356" r:id="rId24"/>
    <p:sldId id="366" r:id="rId25"/>
    <p:sldId id="359" r:id="rId26"/>
    <p:sldId id="347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6ABA2F"/>
    <a:srgbClr val="4896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25" d="100"/>
          <a:sy n="125" d="100"/>
        </p:scale>
        <p:origin x="-736" y="-96"/>
      </p:cViewPr>
      <p:guideLst>
        <p:guide orient="horz" pos="2153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52EC3-0277-F14D-B92D-1CBF01624640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3D6B6-3F37-664C-9AC6-FDD3B81AAE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819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5F01F-16A0-C04E-9C7F-603456665A8D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CE639-0637-5542-AAFC-1B4BD71D16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87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CE639-0637-5542-AAFC-1B4BD71D16E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1672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9AAC-EFE4-CC4C-86C1-B8BBED37D6DB}" type="slidenum">
              <a:rPr lang="en-US"/>
              <a:pPr/>
              <a:t>12</a:t>
            </a:fld>
            <a:endParaRPr lang="en-US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B504A3F-2665-4849-B315-F14242A78307}" type="slidenum">
              <a:rPr lang="en-US" sz="1200" b="0"/>
              <a:pPr algn="r" eaLnBrk="1" hangingPunct="1"/>
              <a:t>12</a:t>
            </a:fld>
            <a:endParaRPr lang="en-US" sz="1200" b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9AAC-EFE4-CC4C-86C1-B8BBED37D6DB}" type="slidenum">
              <a:rPr lang="en-US"/>
              <a:pPr/>
              <a:t>13</a:t>
            </a:fld>
            <a:endParaRPr lang="en-US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B504A3F-2665-4849-B315-F14242A78307}" type="slidenum">
              <a:rPr lang="en-US" sz="1200" b="0"/>
              <a:pPr algn="r" eaLnBrk="1" hangingPunct="1"/>
              <a:t>13</a:t>
            </a:fld>
            <a:endParaRPr lang="en-US" sz="1200" b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87E56C-40AE-7348-B9CC-7E63E626BB8A}" type="slidenum">
              <a:rPr lang="en-US"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pPr/>
              <a:t>14</a:t>
            </a:fld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5734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>
            <a:prstTxWarp prst="textNoShape">
              <a:avLst/>
            </a:prstTxWarp>
          </a:bodyPr>
          <a:lstStyle/>
          <a:p>
            <a:pPr algn="r"/>
            <a:fld id="{E0E69288-8FBC-0449-BFF2-D16E62ABC0C9}" type="slidenum">
              <a:rPr lang="en-US" sz="1200">
                <a:latin typeface="Times New Roman" pitchFamily="1" charset="0"/>
              </a:rPr>
              <a:pPr algn="r"/>
              <a:t>14</a:t>
            </a:fld>
            <a:endParaRPr lang="en-US" sz="1200">
              <a:latin typeface="Times New Roman" pitchFamily="1" charset="0"/>
            </a:endParaRPr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ln/>
        </p:spPr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1435" tIns="45718" rIns="91435" bIns="45718"/>
          <a:lstStyle/>
          <a:p>
            <a:pPr eaLnBrk="1" hangingPunct="1"/>
            <a:endParaRPr lang="en-US">
              <a:latin typeface="Times New Roman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9AAC-EFE4-CC4C-86C1-B8BBED37D6DB}" type="slidenum">
              <a:rPr lang="en-US"/>
              <a:pPr/>
              <a:t>15</a:t>
            </a:fld>
            <a:endParaRPr lang="en-US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B504A3F-2665-4849-B315-F14242A78307}" type="slidenum">
              <a:rPr lang="en-US" sz="1200" b="0"/>
              <a:pPr algn="r" eaLnBrk="1" hangingPunct="1"/>
              <a:t>15</a:t>
            </a:fld>
            <a:endParaRPr lang="en-US" sz="1200" b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9AAC-EFE4-CC4C-86C1-B8BBED37D6DB}" type="slidenum">
              <a:rPr lang="en-US"/>
              <a:pPr/>
              <a:t>17</a:t>
            </a:fld>
            <a:endParaRPr lang="en-US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B504A3F-2665-4849-B315-F14242A78307}" type="slidenum">
              <a:rPr lang="en-US" sz="1200" b="0"/>
              <a:pPr algn="r" eaLnBrk="1" hangingPunct="1"/>
              <a:t>17</a:t>
            </a:fld>
            <a:endParaRPr lang="en-US" sz="1200" b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9AAC-EFE4-CC4C-86C1-B8BBED37D6DB}" type="slidenum">
              <a:rPr lang="en-US"/>
              <a:pPr/>
              <a:t>18</a:t>
            </a:fld>
            <a:endParaRPr lang="en-US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B504A3F-2665-4849-B315-F14242A78307}" type="slidenum">
              <a:rPr lang="en-US" sz="1200" b="0"/>
              <a:pPr algn="r" eaLnBrk="1" hangingPunct="1"/>
              <a:t>18</a:t>
            </a:fld>
            <a:endParaRPr lang="en-US" sz="1200" b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4F975-3CCA-F24E-9323-1C15898EB1C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9AAC-EFE4-CC4C-86C1-B8BBED37D6DB}" type="slidenum">
              <a:rPr lang="en-US"/>
              <a:pPr/>
              <a:t>20</a:t>
            </a:fld>
            <a:endParaRPr lang="en-US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B504A3F-2665-4849-B315-F14242A78307}" type="slidenum">
              <a:rPr lang="en-US" sz="1200" b="0"/>
              <a:pPr algn="r" eaLnBrk="1" hangingPunct="1"/>
              <a:t>20</a:t>
            </a:fld>
            <a:endParaRPr lang="en-US" sz="1200" b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9AAC-EFE4-CC4C-86C1-B8BBED37D6DB}" type="slidenum">
              <a:rPr lang="en-US"/>
              <a:pPr/>
              <a:t>22</a:t>
            </a:fld>
            <a:endParaRPr lang="en-US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B504A3F-2665-4849-B315-F14242A78307}" type="slidenum">
              <a:rPr lang="en-US" sz="1200" b="0"/>
              <a:pPr algn="r" eaLnBrk="1" hangingPunct="1"/>
              <a:t>22</a:t>
            </a:fld>
            <a:endParaRPr lang="en-US" sz="1200" b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Additionally we are partnering with the NY/NJ port Authority on a public education campaign regarding smuggled wildlife, with posters in main terminals across the NY/NJ airports. We are currently developing similar partnerships with other major international ports around the country.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7288BB-62A9-EA44-9322-E9FA4391F7D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9AAC-EFE4-CC4C-86C1-B8BBED37D6DB}" type="slidenum">
              <a:rPr lang="en-US"/>
              <a:pPr/>
              <a:t>2</a:t>
            </a:fld>
            <a:endParaRPr lang="en-US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B504A3F-2665-4849-B315-F14242A78307}" type="slidenum">
              <a:rPr lang="en-US" sz="1200" b="0"/>
              <a:pPr algn="r" eaLnBrk="1" hangingPunct="1"/>
              <a:t>2</a:t>
            </a:fld>
            <a:endParaRPr lang="en-US" sz="1200" b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EFCF15-27DD-A347-8076-3FF2ADCC81A9}" type="slidenum">
              <a:rPr lang="en-US"/>
              <a:pPr/>
              <a:t>3</a:t>
            </a:fld>
            <a:endParaRPr lang="en-US"/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F05A83A3-F9EC-3049-9F45-FA2BCA113227}" type="slidenum">
              <a:rPr lang="en-US" sz="1200" b="0"/>
              <a:pPr algn="r" eaLnBrk="1" hangingPunct="1"/>
              <a:t>3</a:t>
            </a:fld>
            <a:endParaRPr lang="en-US" sz="1200" b="0"/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73E9-F3F3-7548-B210-1E239541740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221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EFCF15-27DD-A347-8076-3FF2ADCC81A9}" type="slidenum">
              <a:rPr lang="en-US"/>
              <a:pPr/>
              <a:t>5</a:t>
            </a:fld>
            <a:endParaRPr lang="en-US"/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F05A83A3-F9EC-3049-9F45-FA2BCA113227}" type="slidenum">
              <a:rPr lang="en-US" sz="1200" b="0"/>
              <a:pPr algn="r" eaLnBrk="1" hangingPunct="1"/>
              <a:t>5</a:t>
            </a:fld>
            <a:endParaRPr lang="en-US" sz="1200" b="0"/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9AAC-EFE4-CC4C-86C1-B8BBED37D6DB}" type="slidenum">
              <a:rPr lang="en-US"/>
              <a:pPr/>
              <a:t>7</a:t>
            </a:fld>
            <a:endParaRPr lang="en-US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B504A3F-2665-4849-B315-F14242A78307}" type="slidenum">
              <a:rPr lang="en-US" sz="1200" b="0"/>
              <a:pPr algn="r" eaLnBrk="1" hangingPunct="1"/>
              <a:t>7</a:t>
            </a:fld>
            <a:endParaRPr lang="en-US" sz="1200" b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9AAC-EFE4-CC4C-86C1-B8BBED37D6DB}" type="slidenum">
              <a:rPr lang="en-US"/>
              <a:pPr/>
              <a:t>8</a:t>
            </a:fld>
            <a:endParaRPr lang="en-US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B504A3F-2665-4849-B315-F14242A78307}" type="slidenum">
              <a:rPr lang="en-US" sz="1200" b="0"/>
              <a:pPr algn="r" eaLnBrk="1" hangingPunct="1"/>
              <a:t>8</a:t>
            </a:fld>
            <a:endParaRPr lang="en-US" sz="1200" b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9AAC-EFE4-CC4C-86C1-B8BBED37D6DB}" type="slidenum">
              <a:rPr lang="en-US"/>
              <a:pPr/>
              <a:t>10</a:t>
            </a:fld>
            <a:endParaRPr lang="en-US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B504A3F-2665-4849-B315-F14242A78307}" type="slidenum">
              <a:rPr lang="en-US" sz="1200" b="0"/>
              <a:pPr algn="r" eaLnBrk="1" hangingPunct="1"/>
              <a:t>10</a:t>
            </a:fld>
            <a:endParaRPr lang="en-US" sz="1200" b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9AAC-EFE4-CC4C-86C1-B8BBED37D6DB}" type="slidenum">
              <a:rPr lang="en-US"/>
              <a:pPr/>
              <a:t>11</a:t>
            </a:fld>
            <a:endParaRPr lang="en-US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B504A3F-2665-4849-B315-F14242A78307}" type="slidenum">
              <a:rPr lang="en-US" sz="1200" b="0"/>
              <a:pPr algn="r" eaLnBrk="1" hangingPunct="1"/>
              <a:t>11</a:t>
            </a:fld>
            <a:endParaRPr lang="en-US" sz="1200" b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C085-6AD0-424F-8719-EBE532DAB46F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69EE-2CBD-D648-8DF7-572D9B905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C085-6AD0-424F-8719-EBE532DAB46F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69EE-2CBD-D648-8DF7-572D9B905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C085-6AD0-424F-8719-EBE532DAB46F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69EE-2CBD-D648-8DF7-572D9B905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 b="1">
                <a:solidFill>
                  <a:schemeClr val="accent5">
                    <a:lumMod val="50000"/>
                  </a:schemeClr>
                </a:solidFill>
                <a:latin typeface="Georgia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0148" y="1600200"/>
            <a:ext cx="7736652" cy="4525963"/>
          </a:xfrm>
        </p:spPr>
        <p:txBody>
          <a:bodyPr>
            <a:normAutofit/>
          </a:bodyPr>
          <a:lstStyle>
            <a:lvl1pPr>
              <a:buClr>
                <a:srgbClr val="008000"/>
              </a:buClr>
              <a:buFont typeface="Wingdings" charset="2"/>
              <a:buChar char="§"/>
              <a:defRPr sz="2800">
                <a:latin typeface="Georgia"/>
                <a:cs typeface="Georgia"/>
              </a:defRPr>
            </a:lvl1pPr>
            <a:lvl2pPr>
              <a:buClr>
                <a:schemeClr val="accent5">
                  <a:lumMod val="50000"/>
                </a:schemeClr>
              </a:buClr>
              <a:defRPr sz="2400">
                <a:latin typeface="Georgia"/>
                <a:cs typeface="Georgia"/>
              </a:defRPr>
            </a:lvl2pPr>
            <a:lvl3pPr>
              <a:defRPr>
                <a:latin typeface="Georgia"/>
                <a:cs typeface="Georgia"/>
              </a:defRPr>
            </a:lvl3pPr>
            <a:lvl4pPr>
              <a:defRPr>
                <a:latin typeface="Georgia"/>
                <a:cs typeface="Georgia"/>
              </a:defRPr>
            </a:lvl4pPr>
            <a:lvl5pPr>
              <a:defRPr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C085-6AD0-424F-8719-EBE532DAB46F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69EE-2CBD-D648-8DF7-572D9B905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C085-6AD0-424F-8719-EBE532DAB46F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69EE-2CBD-D648-8DF7-572D9B905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C085-6AD0-424F-8719-EBE532DAB46F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69EE-2CBD-D648-8DF7-572D9B905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C085-6AD0-424F-8719-EBE532DAB46F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69EE-2CBD-D648-8DF7-572D9B905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C085-6AD0-424F-8719-EBE532DAB46F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69EE-2CBD-D648-8DF7-572D9B905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C085-6AD0-424F-8719-EBE532DAB46F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69EE-2CBD-D648-8DF7-572D9B905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C085-6AD0-424F-8719-EBE532DAB46F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69EE-2CBD-D648-8DF7-572D9B905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C085-6AD0-424F-8719-EBE532DAB46F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69EE-2CBD-D648-8DF7-572D9B905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14" cstate="email">
            <a:lum bright="100000"/>
            <a:alphaModFix am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22"/>
            <a:ext cx="9144000" cy="685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/>
        </p:spPr>
      </p:pic>
      <p:sp>
        <p:nvSpPr>
          <p:cNvPr id="7" name="Rounded Rectangle 6"/>
          <p:cNvSpPr/>
          <p:nvPr userDrawn="1"/>
        </p:nvSpPr>
        <p:spPr>
          <a:xfrm>
            <a:off x="163829" y="200760"/>
            <a:ext cx="8803641" cy="6475530"/>
          </a:xfrm>
          <a:prstGeom prst="roundRect">
            <a:avLst>
              <a:gd name="adj" fmla="val 3487"/>
            </a:avLst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3429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9C085-6AD0-424F-8719-EBE532DAB46F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E69EE-2CBD-D648-8DF7-572D9B905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7.tiff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HA_logo_RGB_M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60809" y="779789"/>
            <a:ext cx="8304266" cy="211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05911" y="5144826"/>
            <a:ext cx="6053291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8000"/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Local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408000"/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 conservation.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baseline="0" dirty="0" smtClean="0">
                <a:solidFill>
                  <a:srgbClr val="408000"/>
                </a:solidFill>
                <a:latin typeface="Georgia"/>
                <a:ea typeface="+mj-ea"/>
                <a:cs typeface="Georgia"/>
              </a:rPr>
              <a:t>Global</a:t>
            </a:r>
            <a:r>
              <a:rPr lang="en-US" sz="3200" b="1" dirty="0" smtClean="0">
                <a:solidFill>
                  <a:srgbClr val="408000"/>
                </a:solidFill>
                <a:latin typeface="Georgia"/>
                <a:ea typeface="+mj-ea"/>
                <a:cs typeface="Georgia"/>
              </a:rPr>
              <a:t> health.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408000"/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93086" y="2401238"/>
            <a:ext cx="7071989" cy="997793"/>
          </a:xfrm>
          <a:prstGeom prst="rect">
            <a:avLst/>
          </a:prstGeom>
        </p:spPr>
        <p:txBody>
          <a:bodyPr anchor="t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200" b="1" kern="1200" cap="none">
                <a:solidFill>
                  <a:schemeClr val="tx1"/>
                </a:solidFill>
                <a:latin typeface="Georgia"/>
                <a:ea typeface="+mj-ea"/>
                <a:cs typeface="Georgia"/>
              </a:defRPr>
            </a:lvl1pPr>
          </a:lstStyle>
          <a:p>
            <a:r>
              <a:rPr lang="en-US" sz="5400" b="0" dirty="0" smtClean="0">
                <a:solidFill>
                  <a:srgbClr val="000000"/>
                </a:solidFill>
                <a:latin typeface="+mj-lt"/>
                <a:cs typeface="Cracked"/>
              </a:rPr>
              <a:t>TITLE</a:t>
            </a:r>
            <a:endParaRPr lang="en-US" sz="5400" b="0" i="1" dirty="0">
              <a:solidFill>
                <a:srgbClr val="000000"/>
              </a:solidFill>
              <a:latin typeface="+mj-lt"/>
              <a:cs typeface="Cracked"/>
            </a:endParaRPr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2042436" y="3425290"/>
            <a:ext cx="6622639" cy="1391120"/>
          </a:xfrm>
          <a:prstGeom prst="rect">
            <a:avLst/>
          </a:prstGeom>
        </p:spPr>
        <p:txBody>
          <a:bodyPr anchor="b"/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8000"/>
              </a:buClr>
              <a:buFont typeface="Wingdings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Georgia"/>
                <a:ea typeface="+mn-ea"/>
                <a:cs typeface="Georgia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Georgia"/>
                <a:ea typeface="+mn-ea"/>
                <a:cs typeface="Georgia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2800" dirty="0" smtClean="0"/>
          </a:p>
          <a:p>
            <a:pPr>
              <a:spcBef>
                <a:spcPts val="0"/>
              </a:spcBef>
            </a:pPr>
            <a:endParaRPr lang="en-US" sz="2800" dirty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chemeClr val="tx1"/>
                </a:solidFill>
                <a:latin typeface="Avenir Black"/>
                <a:cs typeface="Avenir Black"/>
              </a:rPr>
              <a:t>Dr. Peter </a:t>
            </a:r>
            <a:r>
              <a:rPr lang="en-US" sz="2400" b="1" dirty="0" err="1" smtClean="0">
                <a:solidFill>
                  <a:schemeClr val="tx1"/>
                </a:solidFill>
                <a:latin typeface="Avenir Black"/>
                <a:cs typeface="Avenir Black"/>
              </a:rPr>
              <a:t>Daszak</a:t>
            </a:r>
            <a:r>
              <a:rPr lang="en-US" sz="2400" b="1" dirty="0">
                <a:solidFill>
                  <a:schemeClr val="tx1"/>
                </a:solidFill>
                <a:latin typeface="Avenir Black"/>
                <a:cs typeface="Avenir Black"/>
              </a:rPr>
              <a:t/>
            </a:r>
            <a:br>
              <a:rPr lang="en-US" sz="2400" b="1" dirty="0">
                <a:solidFill>
                  <a:schemeClr val="tx1"/>
                </a:solidFill>
                <a:latin typeface="Avenir Black"/>
                <a:cs typeface="Avenir Black"/>
              </a:rPr>
            </a:br>
            <a:r>
              <a:rPr lang="en-US" sz="2400" b="1" dirty="0" smtClean="0">
                <a:latin typeface="Avenir Black"/>
                <a:cs typeface="Avenir Black"/>
              </a:rPr>
              <a:t>President and Disease Ecologist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latin typeface="Avenir Black"/>
                <a:cs typeface="Avenir Black"/>
              </a:rPr>
              <a:t>EcoHealth Alliance</a:t>
            </a:r>
          </a:p>
        </p:txBody>
      </p:sp>
    </p:spTree>
    <p:extLst>
      <p:ext uri="{BB962C8B-B14F-4D97-AF65-F5344CB8AC3E}">
        <p14:creationId xmlns:p14="http://schemas.microsoft.com/office/powerpoint/2010/main" val="314131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Our ‘One Health’ Approach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50148" y="1417638"/>
            <a:ext cx="77366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3027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The health of humans, animals, and ecosystems are inter-connected; humans do not exist in isolation, but are a part of a larger whole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Tx/>
              <a:buFont typeface="Wingdings" charset="2"/>
              <a:buChar char="§"/>
              <a:tabLst/>
              <a:defRPr/>
            </a:pPr>
            <a:endParaRPr kumimoji="0" lang="en-US" sz="3027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  <a:ea typeface="+mn-ea"/>
              <a:cs typeface="Georgia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3027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One Health requires experts from various scientific fields to work together to predict, prevent, and control zoonotic diseases including: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  <a:buSzTx/>
              <a:buFont typeface="Arial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Veterinarians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  <a:buSzTx/>
              <a:buFont typeface="Arial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Physicians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  <a:buSzTx/>
              <a:buFont typeface="Arial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Public Health experts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  <a:buSzTx/>
              <a:buFont typeface="Arial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Biologists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  <a:buSzTx/>
              <a:buFont typeface="Arial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Ecologists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  <a:ea typeface="+mn-ea"/>
              <a:cs typeface="Georgia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 smtClean="0">
                <a:solidFill>
                  <a:schemeClr val="accent5">
                    <a:lumMod val="50000"/>
                  </a:schemeClr>
                </a:solidFill>
                <a:latin typeface="Georgia"/>
                <a:ea typeface="+mj-ea"/>
                <a:cs typeface="Georgia"/>
              </a:rPr>
              <a:t>Drivers of Disease Emergence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53269" y="1220301"/>
            <a:ext cx="7624762" cy="1880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8000"/>
              </a:buClr>
              <a:buSzTx/>
              <a:tabLst/>
              <a:defRPr/>
            </a:pPr>
            <a:r>
              <a:rPr lang="en-US" sz="2000" dirty="0" smtClean="0">
                <a:solidFill>
                  <a:srgbClr val="000000"/>
                </a:solidFill>
                <a:latin typeface="Georgia"/>
                <a:cs typeface="Georgia"/>
              </a:rPr>
              <a:t>The drivers of diseases such as HIV/AIDS, SARS, Malaria, Avian flu, </a:t>
            </a:r>
            <a:r>
              <a:rPr lang="en-US" sz="2000" dirty="0" err="1" smtClean="0">
                <a:solidFill>
                  <a:srgbClr val="000000"/>
                </a:solidFill>
                <a:latin typeface="Georgia"/>
                <a:cs typeface="Georgia"/>
              </a:rPr>
              <a:t>Nipah</a:t>
            </a:r>
            <a:r>
              <a:rPr lang="en-US" sz="2000" dirty="0" smtClean="0">
                <a:solidFill>
                  <a:srgbClr val="000000"/>
                </a:solidFill>
                <a:latin typeface="Georgia"/>
                <a:cs typeface="Georgia"/>
              </a:rPr>
              <a:t> virus, Ebola and other </a:t>
            </a:r>
            <a:r>
              <a:rPr lang="en-US" sz="2000" dirty="0" err="1" smtClean="0">
                <a:solidFill>
                  <a:srgbClr val="000000"/>
                </a:solidFill>
                <a:latin typeface="Georgia"/>
                <a:cs typeface="Georgia"/>
              </a:rPr>
              <a:t>zoonotic</a:t>
            </a:r>
            <a:r>
              <a:rPr lang="en-US" sz="2000" dirty="0" smtClean="0">
                <a:solidFill>
                  <a:srgbClr val="000000"/>
                </a:solidFill>
                <a:latin typeface="Georgia"/>
                <a:cs typeface="Georgia"/>
              </a:rPr>
              <a:t> viruses occur at the human-animal-ecosystem interface.</a:t>
            </a:r>
            <a:endParaRPr kumimoji="0" lang="en-US" sz="2000" b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  <a:ea typeface="+mn-ea"/>
              <a:cs typeface="Georg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29028" y="2332344"/>
            <a:ext cx="2073244" cy="1641706"/>
          </a:xfrm>
          <a:prstGeom prst="rect">
            <a:avLst/>
          </a:prstGeom>
        </p:spPr>
      </p:pic>
      <p:pic>
        <p:nvPicPr>
          <p:cNvPr id="6" name="Picture 6" descr="Cats turtles chickens in cage M Gilbert Hanoi 1 July 05 18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120" y="4329299"/>
            <a:ext cx="2834640" cy="2286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Sulawesi Market May 2007 D Colllin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9028" y="4135120"/>
            <a:ext cx="2073244" cy="2488509"/>
          </a:xfrm>
          <a:prstGeom prst="rect">
            <a:avLst/>
          </a:prstGeom>
          <a:noFill/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971" y="4395830"/>
            <a:ext cx="2784749" cy="22277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971" y="2352541"/>
            <a:ext cx="2784749" cy="19823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13120" y="2332344"/>
            <a:ext cx="2834640" cy="19563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" y="3919327"/>
            <a:ext cx="1498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Deforestation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441059"/>
            <a:ext cx="2148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Intensive agriculture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529028" y="3604718"/>
            <a:ext cx="1941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Bushmeat</a:t>
            </a:r>
            <a:r>
              <a:rPr lang="en-US" b="1" dirty="0" smtClean="0">
                <a:solidFill>
                  <a:schemeClr val="bg1"/>
                </a:solidFill>
              </a:rPr>
              <a:t> hunting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13120" y="3887061"/>
            <a:ext cx="1646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Climate change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29028" y="4211164"/>
            <a:ext cx="1492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Wildlife trade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88486" y="4395830"/>
            <a:ext cx="140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Wet markets</a:t>
            </a:r>
            <a:endParaRPr lang="en-US" b="1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ttachment (1)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731" y="1457322"/>
            <a:ext cx="8600276" cy="4356476"/>
          </a:xfrm>
          <a:prstGeom prst="rect">
            <a:avLst/>
          </a:prstGeom>
          <a:ln>
            <a:solidFill>
              <a:srgbClr val="4F81BD"/>
            </a:solidFill>
          </a:ln>
          <a:effectLst>
            <a:outerShdw blurRad="431800" dist="38100" dir="2700000">
              <a:srgbClr val="000000"/>
            </a:outerShdw>
          </a:effectLst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Global Emerging Disease Hotspots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457200" y="41221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Emerging Disease Prediction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Georgia"/>
                <a:ea typeface="+mj-ea"/>
                <a:cs typeface="Georgia"/>
              </a:rPr>
              <a:t>From the field to the lab</a:t>
            </a:r>
            <a:endParaRPr kumimoji="0" lang="en-US" sz="2800" b="1" i="1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  <p:pic>
        <p:nvPicPr>
          <p:cNvPr id="4" name="Picture 4" descr="Throat swab_smal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1399" y="1938447"/>
            <a:ext cx="2596744" cy="286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5" name="Picture 14" descr="Jon-with-vampyrus-wi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841" y="1938448"/>
            <a:ext cx="2182181" cy="2863391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" name="Picture 5" descr="photo 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5699406" y="1715224"/>
            <a:ext cx="2863390" cy="3309837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95400"/>
            <a:ext cx="3817938" cy="4114800"/>
          </a:xfrm>
        </p:spPr>
        <p:txBody>
          <a:bodyPr/>
          <a:lstStyle/>
          <a:p>
            <a:pPr eaLnBrk="1" hangingPunct="1">
              <a:buClr>
                <a:srgbClr val="FFCCFF"/>
              </a:buClr>
            </a:pPr>
            <a:endParaRPr lang="en-US" sz="3600" b="1">
              <a:solidFill>
                <a:srgbClr val="FFFF66"/>
              </a:solidFill>
            </a:endParaRPr>
          </a:p>
          <a:p>
            <a:pPr eaLnBrk="1" hangingPunct="1">
              <a:buClr>
                <a:srgbClr val="FFCCFF"/>
              </a:buClr>
            </a:pPr>
            <a:endParaRPr lang="en-US" sz="3600" b="1">
              <a:solidFill>
                <a:srgbClr val="FFFF66"/>
              </a:solidFill>
            </a:endParaRPr>
          </a:p>
          <a:p>
            <a:pPr eaLnBrk="1" hangingPunct="1">
              <a:buClr>
                <a:srgbClr val="FFCCFF"/>
              </a:buClr>
            </a:pPr>
            <a:endParaRPr lang="en-US" sz="3600" b="1">
              <a:solidFill>
                <a:srgbClr val="FFFF66"/>
              </a:solidFill>
            </a:endParaRPr>
          </a:p>
        </p:txBody>
      </p:sp>
      <p:pic>
        <p:nvPicPr>
          <p:cNvPr id="56323" name="Picture 3" descr="Bat with collar - closeu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‘PREDICT’ Program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260" y="1532325"/>
            <a:ext cx="8104734" cy="3771126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ea typeface="Georgia" pitchFamily="1" charset="0"/>
                <a:cs typeface="Georgia"/>
              </a:rPr>
              <a:t>EcoHealth Alliance engaged by USAID as ‘PREDICT’ partner organization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ea typeface="Georgia" pitchFamily="1" charset="0"/>
                <a:cs typeface="Georgia"/>
              </a:rPr>
              <a:t>Five-year program with key objectives including:</a:t>
            </a:r>
          </a:p>
          <a:p>
            <a:pPr marL="1028700" lvl="1" indent="-342900">
              <a:lnSpc>
                <a:spcPct val="90000"/>
              </a:lnSpc>
              <a:spcAft>
                <a:spcPts val="1800"/>
              </a:spcAft>
              <a:buClr>
                <a:srgbClr val="004080"/>
              </a:buClr>
              <a:buFont typeface="Wingdings" pitchFamily="1" charset="2"/>
              <a:buChar char="ü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ea typeface="Georgia" pitchFamily="1" charset="0"/>
                <a:cs typeface="Georgia"/>
              </a:rPr>
              <a:t>Identifying new pathogens in wildlife before they can emerge in people</a:t>
            </a:r>
          </a:p>
          <a:p>
            <a:pPr marL="1028700" lvl="1" indent="-342900">
              <a:lnSpc>
                <a:spcPct val="90000"/>
              </a:lnSpc>
              <a:spcAft>
                <a:spcPts val="1800"/>
              </a:spcAft>
              <a:buClr>
                <a:srgbClr val="004080"/>
              </a:buClr>
              <a:buFont typeface="Wingdings" pitchFamily="1" charset="2"/>
              <a:buChar char="ü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ea typeface="Georgia" pitchFamily="1" charset="0"/>
                <a:cs typeface="Georgia"/>
              </a:rPr>
              <a:t>Creating global risk maps for the next pandemic</a:t>
            </a:r>
          </a:p>
          <a:p>
            <a:pPr marL="1028700" lvl="1" indent="-342900">
              <a:lnSpc>
                <a:spcPct val="90000"/>
              </a:lnSpc>
              <a:spcAft>
                <a:spcPts val="1800"/>
              </a:spcAft>
              <a:buClr>
                <a:srgbClr val="004080"/>
              </a:buClr>
              <a:buFont typeface="Wingdings" pitchFamily="1" charset="2"/>
              <a:buChar char="ü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ea typeface="Georgia" pitchFamily="1" charset="0"/>
                <a:cs typeface="Georgia"/>
              </a:rPr>
              <a:t>Reducing the spread of new pathogen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endParaRPr kumimoji="1" lang="en-US" sz="2400" kern="0" dirty="0" smtClean="0">
              <a:solidFill>
                <a:srgbClr val="000000"/>
              </a:solidFill>
              <a:latin typeface="Georgia"/>
              <a:cs typeface="Georgia"/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endParaRPr lang="en-US" sz="2400" dirty="0" smtClean="0">
              <a:solidFill>
                <a:srgbClr val="000000"/>
              </a:solidFill>
              <a:latin typeface="Georgia"/>
              <a:cs typeface="Georgia"/>
            </a:endParaRPr>
          </a:p>
        </p:txBody>
      </p:sp>
      <p:pic>
        <p:nvPicPr>
          <p:cNvPr id="11" name="Picture 10" descr="Screen shot 2012-02-10 at 9.09.15 P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401"/>
          <a:stretch>
            <a:fillRect/>
          </a:stretch>
        </p:blipFill>
        <p:spPr>
          <a:xfrm>
            <a:off x="2422087" y="5144043"/>
            <a:ext cx="4287125" cy="140391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4075" cy="11430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rgbClr val="215968"/>
                </a:solidFill>
                <a:latin typeface="Georgia" charset="0"/>
                <a:ea typeface="ＭＳ Ｐゴシック" charset="0"/>
                <a:cs typeface="Georgia" charset="0"/>
              </a:rPr>
              <a:t>Emerging Pandemic Threats Program</a:t>
            </a:r>
          </a:p>
        </p:txBody>
      </p:sp>
      <p:grpSp>
        <p:nvGrpSpPr>
          <p:cNvPr id="31747" name="Group 3"/>
          <p:cNvGrpSpPr>
            <a:grpSpLocks/>
          </p:cNvGrpSpPr>
          <p:nvPr/>
        </p:nvGrpSpPr>
        <p:grpSpPr bwMode="auto">
          <a:xfrm>
            <a:off x="1062038" y="2627313"/>
            <a:ext cx="7281862" cy="3906837"/>
            <a:chOff x="952500" y="1595438"/>
            <a:chExt cx="8229600" cy="4124325"/>
          </a:xfrm>
        </p:grpSpPr>
        <p:pic>
          <p:nvPicPr>
            <p:cNvPr id="7" name="Picture 6" descr="Fig3_Jonesetal.pd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500" y="1595438"/>
              <a:ext cx="8229600" cy="4124325"/>
            </a:xfrm>
            <a:prstGeom prst="ellipse">
              <a:avLst/>
            </a:prstGeom>
            <a:ln w="3175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8" name="Oval 7"/>
            <p:cNvSpPr/>
            <p:nvPr/>
          </p:nvSpPr>
          <p:spPr>
            <a:xfrm>
              <a:off x="2350114" y="2998144"/>
              <a:ext cx="728410" cy="653591"/>
            </a:xfrm>
            <a:prstGeom prst="ellipse">
              <a:avLst/>
            </a:prstGeom>
            <a:solidFill>
              <a:schemeClr val="accent2">
                <a:lumMod val="5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078524" y="3651735"/>
              <a:ext cx="1142851" cy="1067532"/>
            </a:xfrm>
            <a:prstGeom prst="ellipse">
              <a:avLst/>
            </a:prstGeom>
            <a:solidFill>
              <a:schemeClr val="accent2">
                <a:lumMod val="5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686051" y="3428844"/>
              <a:ext cx="914998" cy="762522"/>
            </a:xfrm>
            <a:prstGeom prst="ellipse">
              <a:avLst/>
            </a:prstGeom>
            <a:solidFill>
              <a:schemeClr val="accent2">
                <a:lumMod val="5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514253" y="3048420"/>
              <a:ext cx="687145" cy="608343"/>
            </a:xfrm>
            <a:prstGeom prst="ellipse">
              <a:avLst/>
            </a:prstGeom>
            <a:solidFill>
              <a:schemeClr val="accent2">
                <a:lumMod val="5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7056076" y="2998144"/>
              <a:ext cx="1148233" cy="1215009"/>
            </a:xfrm>
            <a:prstGeom prst="ellipse">
              <a:avLst/>
            </a:prstGeom>
            <a:solidFill>
              <a:schemeClr val="accent2">
                <a:lumMod val="5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1748" name="Rectangle 12"/>
          <p:cNvSpPr>
            <a:spLocks noChangeArrowheads="1"/>
          </p:cNvSpPr>
          <p:nvPr/>
        </p:nvSpPr>
        <p:spPr bwMode="auto">
          <a:xfrm>
            <a:off x="717550" y="1238250"/>
            <a:ext cx="78501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Georgia" charset="0"/>
                <a:cs typeface="Georgia" charset="0"/>
              </a:rPr>
              <a:t>Building Capacity for early detection and prevention of emerging zoonotic diseases  </a:t>
            </a:r>
            <a:br>
              <a:rPr lang="en-US" sz="2400" b="1">
                <a:latin typeface="Georgia" charset="0"/>
                <a:cs typeface="Georgia" charset="0"/>
              </a:rPr>
            </a:br>
            <a:r>
              <a:rPr lang="ja-JP" altLang="en-US" sz="2400" b="1">
                <a:latin typeface="Georgia" charset="0"/>
                <a:cs typeface="Georgia" charset="0"/>
              </a:rPr>
              <a:t>“</a:t>
            </a:r>
            <a:r>
              <a:rPr lang="en-US" sz="2400" b="1">
                <a:latin typeface="Georgia" charset="0"/>
                <a:cs typeface="Georgia" charset="0"/>
              </a:rPr>
              <a:t>Pre-border Surveillance</a:t>
            </a:r>
            <a:r>
              <a:rPr lang="ja-JP" altLang="en-US" sz="2400" b="1">
                <a:latin typeface="Georgia" charset="0"/>
                <a:cs typeface="Georgia" charset="0"/>
              </a:rPr>
              <a:t>”</a:t>
            </a:r>
            <a:endParaRPr lang="en-US" sz="2400" b="1">
              <a:latin typeface="Georgia" charset="0"/>
              <a:cs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39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Emerging Disease Prevention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4635" y="1636991"/>
            <a:ext cx="7350693" cy="4961666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ea typeface="Osaka" pitchFamily="1" charset="-128"/>
                <a:cs typeface="Georgia"/>
              </a:rPr>
              <a:t>Building multi-disciplinary teams to understand disease emergence and spread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ea typeface="Osaka" pitchFamily="1" charset="-128"/>
                <a:cs typeface="Georgia"/>
              </a:rPr>
              <a:t>Developing mathematical models to predict future crises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ea typeface="Osaka" pitchFamily="1" charset="-128"/>
                <a:cs typeface="Georgia"/>
              </a:rPr>
              <a:t>Modeling data sets from travel, trade, demography, disease hotspots, land-use changes</a:t>
            </a:r>
          </a:p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ea typeface="Osaka" pitchFamily="1" charset="-128"/>
                <a:cs typeface="Georgia"/>
              </a:rPr>
              <a:t>Advising for profit business sectors on health threats and ecosystem failure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endParaRPr lang="en-US" sz="2400" dirty="0" smtClean="0">
              <a:solidFill>
                <a:srgbClr val="000000"/>
              </a:solidFill>
              <a:latin typeface="Georgia"/>
              <a:cs typeface="Georgia"/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endParaRPr lang="en-US" sz="2400" dirty="0" smtClean="0">
              <a:solidFill>
                <a:srgbClr val="000000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Influenza Research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260" y="1417638"/>
            <a:ext cx="7697948" cy="4961666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ea typeface="ＭＳ Ｐゴシック" pitchFamily="34" charset="-128"/>
                <a:cs typeface="Georgia"/>
              </a:rPr>
              <a:t>Analyzing patterns of influenza spread among wild birds, swine, poultry and people on farms and in wet markets</a:t>
            </a:r>
          </a:p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ea typeface="ＭＳ Ｐゴシック" pitchFamily="34" charset="-128"/>
                <a:cs typeface="Georgia"/>
              </a:rPr>
              <a:t>Developing risk maps for human and livestock outbreaks H1N1/H5N1 dual infection</a:t>
            </a:r>
          </a:p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ea typeface="ＭＳ Ｐゴシック" pitchFamily="34" charset="-128"/>
                <a:cs typeface="Georgia"/>
              </a:rPr>
              <a:t>Uncovering the causes of viral ‘spill-over’ to people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ea typeface="ＭＳ Ｐゴシック" pitchFamily="34" charset="-128"/>
                <a:cs typeface="Georgia"/>
              </a:rPr>
              <a:t>Building prevention capacity in developing countries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ea typeface="Osaka" pitchFamily="1" charset="-128"/>
                <a:cs typeface="Georgia"/>
              </a:rPr>
              <a:t>Created One Health Alliance of South Asia (OHASA)</a:t>
            </a:r>
          </a:p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endParaRPr kumimoji="1" lang="en-US" sz="2400" kern="0" dirty="0" smtClean="0">
              <a:latin typeface="Georgia"/>
              <a:cs typeface="Georgia"/>
            </a:endParaRPr>
          </a:p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endParaRPr lang="en-US" sz="2400" dirty="0" smtClean="0">
              <a:latin typeface="Georgia"/>
              <a:cs typeface="Georgia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27705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The only trans-boundary One Health Network in South Asia 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The only network to include government and scientific members from human, livestock, and wildlife health sectors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Members currently include India, Bangladesh, and Pakistan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9088">
            <a:off x="4984317" y="1797269"/>
            <a:ext cx="3744443" cy="324123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Health Alliance of South Asia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Building on 40+ 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Georgia"/>
                <a:ea typeface="+mj-ea"/>
                <a:cs typeface="Georgia"/>
              </a:rPr>
              <a:t>Years of Innovation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43336" y="1537779"/>
            <a:ext cx="7272538" cy="4980421"/>
          </a:xfrm>
        </p:spPr>
        <p:txBody>
          <a:bodyPr>
            <a:noAutofit/>
          </a:bodyPr>
          <a:lstStyle/>
          <a:p>
            <a:pPr eaLnBrk="1" hangingPunct="1"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>
                <a:latin typeface="Georgia"/>
                <a:cs typeface="Georgia"/>
              </a:rPr>
              <a:t>Founded in 1971 by British naturalist and author, Gerald Durrell</a:t>
            </a:r>
          </a:p>
          <a:p>
            <a:pPr eaLnBrk="1" hangingPunct="1"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>
                <a:latin typeface="Georgia"/>
                <a:cs typeface="Georgia"/>
              </a:rPr>
              <a:t>Original mission</a:t>
            </a:r>
            <a:r>
              <a:rPr lang="en-US" sz="2400" dirty="0" smtClean="0">
                <a:latin typeface="Georgia"/>
                <a:cs typeface="Georgia"/>
              </a:rPr>
              <a:t> focused solely on wildlife conservation</a:t>
            </a:r>
          </a:p>
          <a:p>
            <a:pPr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cs typeface="Georgia"/>
              </a:rPr>
              <a:t>Today, EcoHealth Alliance works at the intersection of animal, ecosystem and</a:t>
            </a:r>
            <a:br>
              <a:rPr lang="en-US" sz="2400" dirty="0" smtClean="0">
                <a:latin typeface="Georgia"/>
                <a:cs typeface="Georgia"/>
              </a:rPr>
            </a:br>
            <a:r>
              <a:rPr lang="en-US" sz="2400" dirty="0" smtClean="0">
                <a:latin typeface="Georgia"/>
                <a:cs typeface="Georgia"/>
              </a:rPr>
              <a:t>human health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8829" y="4162336"/>
            <a:ext cx="2386584" cy="2514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Middle East Respiratory</a:t>
            </a:r>
            <a:r>
              <a:rPr kumimoji="0" lang="en-US" sz="29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 Syndrome MERS</a:t>
            </a: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20453" y="1645605"/>
            <a:ext cx="7331669" cy="34239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8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ea typeface="Times New Roman" pitchFamily="1" charset="0"/>
                <a:cs typeface="Georgia"/>
              </a:rPr>
              <a:t>EcoHealth Alliance scientists called upon by Saudi Arabian Ministry of Health through Columbia University partnership 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008000"/>
              </a:buClr>
              <a:buFont typeface="Wingdings" charset="2"/>
              <a:buChar char="§"/>
            </a:pPr>
            <a:r>
              <a:rPr kumimoji="1" lang="en-US" sz="2400" dirty="0" smtClean="0">
                <a:latin typeface="Georgia"/>
                <a:ea typeface="Times New Roman" pitchFamily="1" charset="0"/>
                <a:cs typeface="Georgia"/>
              </a:rPr>
              <a:t>Our team was on the ground sampling wildlife for mysterious new virus in days from being called</a:t>
            </a:r>
            <a:endParaRPr kumimoji="1" lang="en-US" sz="2400" dirty="0" smtClean="0">
              <a:latin typeface="Georgia"/>
              <a:cs typeface="Georgia"/>
            </a:endParaRP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cs typeface="Georgia"/>
              </a:rPr>
              <a:t>EcoHealth Alliance scientists continue to be on the frontlines of disease discovery and prevention</a:t>
            </a:r>
            <a:endParaRPr kumimoji="1" lang="en-US" sz="2400" dirty="0" smtClean="0">
              <a:latin typeface="Georgia"/>
              <a:cs typeface="Georgia"/>
            </a:endParaRP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008000"/>
              </a:buClr>
              <a:buFont typeface="Wingdings" charset="2"/>
              <a:buChar char="§"/>
            </a:pPr>
            <a:endParaRPr lang="en-US" sz="2400" dirty="0" smtClean="0">
              <a:latin typeface="Georgia"/>
              <a:cs typeface="Georgia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 of a Novel Coronavirus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32" y="1600201"/>
            <a:ext cx="8039539" cy="4525963"/>
          </a:xfrm>
        </p:spPr>
      </p:pic>
    </p:spTree>
    <p:extLst>
      <p:ext uri="{BB962C8B-B14F-4D97-AF65-F5344CB8AC3E}">
        <p14:creationId xmlns:p14="http://schemas.microsoft.com/office/powerpoint/2010/main" val="3847638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Global Wildlife Trade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260" y="1318428"/>
            <a:ext cx="8104734" cy="4961666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cs typeface="Georgia"/>
              </a:rPr>
              <a:t>A multi-billion dollar trade industry in animal and plant products (US $5-20 billion per year)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cs typeface="Georgia"/>
              </a:rPr>
              <a:t>Encompasses a range from live animals to wildlife products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cs typeface="Georgia"/>
              </a:rPr>
              <a:t>A significant threat to species survival, public health and animal welfare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latin typeface="Georgia"/>
                <a:cs typeface="Georgia"/>
              </a:rPr>
              <a:t>Pilot program with CDC uncovered new pathogens entering U.S. ports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endParaRPr kumimoji="1" lang="en-US" sz="2400" kern="0" dirty="0" smtClean="0">
              <a:latin typeface="Georgia"/>
              <a:cs typeface="Georgia"/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endParaRPr lang="en-US" sz="2400" dirty="0" smtClean="0">
              <a:latin typeface="Georgia"/>
              <a:cs typeface="Georgia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755" y="4946040"/>
            <a:ext cx="2003358" cy="162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" name="Picture 6" descr="head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9645" y="4946040"/>
            <a:ext cx="1357318" cy="1621766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8" name="Picture 7" descr="foot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513" y="4946040"/>
            <a:ext cx="1986676" cy="162176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1506" name="Picture 2" descr="BushmeatMarch 0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4075" cy="11430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rgbClr val="215968"/>
                </a:solidFill>
                <a:latin typeface="Georgia" charset="0"/>
                <a:ea typeface="ＭＳ Ｐゴシック" charset="0"/>
                <a:cs typeface="Georgia" charset="0"/>
              </a:rPr>
              <a:t>U.S. Health &amp; Wildlife Trade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038" y="1417638"/>
            <a:ext cx="7926387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charset="0"/>
              <a:buChar char="§"/>
            </a:pPr>
            <a:r>
              <a:rPr lang="en-US" sz="2400">
                <a:latin typeface="Georgia" charset="0"/>
                <a:ea typeface="ＭＳ Ｐゴシック" charset="0"/>
                <a:cs typeface="Georgia" charset="0"/>
              </a:rPr>
              <a:t>There is very little health regulations for wildlife and wildlife products entering the U.S.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charset="0"/>
              <a:buChar char="§"/>
            </a:pPr>
            <a:endParaRPr lang="en-US" sz="2400">
              <a:latin typeface="Georgia" charset="0"/>
              <a:ea typeface="ＭＳ Ｐゴシック" charset="0"/>
              <a:cs typeface="Georgia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charset="0"/>
              <a:buChar char="§"/>
            </a:pPr>
            <a:r>
              <a:rPr lang="en-US" sz="2400">
                <a:latin typeface="Georgia" charset="0"/>
                <a:ea typeface="ＭＳ Ｐゴシック" charset="0"/>
                <a:cs typeface="Georgia" charset="0"/>
              </a:rPr>
              <a:t>No single agency is responsible:</a:t>
            </a:r>
            <a:br>
              <a:rPr lang="en-US" sz="2400">
                <a:latin typeface="Georgia" charset="0"/>
                <a:ea typeface="ＭＳ Ｐゴシック" charset="0"/>
                <a:cs typeface="Georgia" charset="0"/>
              </a:rPr>
            </a:br>
            <a:endParaRPr lang="en-US" sz="2400">
              <a:latin typeface="Georgia" charset="0"/>
              <a:ea typeface="ＭＳ Ｐゴシック" charset="0"/>
              <a:cs typeface="Georgia" charset="0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215968"/>
              </a:buClr>
            </a:pPr>
            <a:r>
              <a:rPr lang="en-US" sz="2000" b="1">
                <a:latin typeface="Georgia" charset="0"/>
                <a:ea typeface="ＭＳ Ｐゴシック" charset="0"/>
                <a:cs typeface="Georgia" charset="0"/>
              </a:rPr>
              <a:t>CDC</a:t>
            </a:r>
            <a:r>
              <a:rPr lang="en-US" sz="2000">
                <a:latin typeface="Georgia" charset="0"/>
                <a:ea typeface="ＭＳ Ｐゴシック" charset="0"/>
                <a:cs typeface="Georgia" charset="0"/>
              </a:rPr>
              <a:t> regulates animals deemed a risk to public health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215968"/>
              </a:buClr>
            </a:pPr>
            <a:r>
              <a:rPr lang="en-US" sz="2000" b="1">
                <a:latin typeface="Georgia" charset="0"/>
                <a:ea typeface="ＭＳ Ｐゴシック" charset="0"/>
                <a:cs typeface="Georgia" charset="0"/>
              </a:rPr>
              <a:t>USDA</a:t>
            </a:r>
            <a:r>
              <a:rPr lang="en-US" sz="2000">
                <a:latin typeface="Georgia" charset="0"/>
                <a:ea typeface="ＭＳ Ｐゴシック" charset="0"/>
                <a:cs typeface="Georgia" charset="0"/>
              </a:rPr>
              <a:t> regulates animals deemed a risk to agriculture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215968"/>
              </a:buClr>
            </a:pPr>
            <a:r>
              <a:rPr lang="en-US" sz="2000" b="1">
                <a:latin typeface="Georgia" charset="0"/>
                <a:ea typeface="ＭＳ Ｐゴシック" charset="0"/>
                <a:cs typeface="Georgia" charset="0"/>
              </a:rPr>
              <a:t>USFWS / CITES </a:t>
            </a:r>
            <a:r>
              <a:rPr lang="en-US" sz="2000">
                <a:latin typeface="Georgia" charset="0"/>
                <a:ea typeface="ＭＳ Ｐゴシック" charset="0"/>
                <a:cs typeface="Georgia" charset="0"/>
              </a:rPr>
              <a:t>tracks </a:t>
            </a:r>
            <a:r>
              <a:rPr lang="ja-JP" altLang="en-US" sz="2000">
                <a:latin typeface="Georgia" charset="0"/>
                <a:ea typeface="ＭＳ Ｐゴシック" charset="0"/>
                <a:cs typeface="Georgia" charset="0"/>
              </a:rPr>
              <a:t>“</a:t>
            </a:r>
            <a:r>
              <a:rPr lang="en-US" sz="2000">
                <a:latin typeface="Georgia" charset="0"/>
                <a:ea typeface="ＭＳ Ｐゴシック" charset="0"/>
                <a:cs typeface="Georgia" charset="0"/>
              </a:rPr>
              <a:t>injurious</a:t>
            </a:r>
            <a:r>
              <a:rPr lang="ja-JP" altLang="en-US" sz="2000">
                <a:latin typeface="Georgia" charset="0"/>
                <a:ea typeface="ＭＳ Ｐゴシック" charset="0"/>
                <a:cs typeface="Georgia" charset="0"/>
              </a:rPr>
              <a:t>”</a:t>
            </a:r>
            <a:r>
              <a:rPr lang="en-US" sz="2000">
                <a:latin typeface="Georgia" charset="0"/>
                <a:ea typeface="ＭＳ Ｐゴシック" charset="0"/>
                <a:cs typeface="Georgia" charset="0"/>
              </a:rPr>
              <a:t> species </a:t>
            </a:r>
            <a:endParaRPr lang="en-US">
              <a:latin typeface="Georgia" charset="0"/>
              <a:ea typeface="ＭＳ Ｐゴシック" charset="0"/>
              <a:cs typeface="Georgia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charset="0"/>
              <a:buChar char="§"/>
            </a:pPr>
            <a:endParaRPr lang="en-US" sz="2400">
              <a:latin typeface="Georgia" charset="0"/>
              <a:ea typeface="ＭＳ Ｐゴシック" charset="0"/>
              <a:cs typeface="Georgia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charset="0"/>
              <a:buChar char="§"/>
            </a:pPr>
            <a:r>
              <a:rPr lang="en-US" sz="2400">
                <a:latin typeface="Georgia" charset="0"/>
                <a:ea typeface="ＭＳ Ｐゴシック" charset="0"/>
                <a:cs typeface="Georgia" charset="0"/>
              </a:rPr>
              <a:t>Enormous quantity of legal and illegal imports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charset="0"/>
              <a:buChar char="§"/>
            </a:pPr>
            <a:endParaRPr lang="en-US" sz="2400">
              <a:latin typeface="Georgia" charset="0"/>
              <a:ea typeface="ＭＳ Ｐゴシック" charset="0"/>
              <a:cs typeface="Georgia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charset="0"/>
              <a:buChar char="§"/>
            </a:pPr>
            <a:r>
              <a:rPr lang="en-US" sz="2400">
                <a:latin typeface="Georgia" charset="0"/>
                <a:ea typeface="ＭＳ Ｐゴシック" charset="0"/>
                <a:cs typeface="Georgia" charset="0"/>
              </a:rPr>
              <a:t>Record keeping and enforcement challenges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charset="0"/>
              <a:buChar char="§"/>
            </a:pPr>
            <a:endParaRPr lang="en-US" sz="2400" b="1">
              <a:latin typeface="Georgia" charset="0"/>
              <a:ea typeface="ＭＳ Ｐゴシック" charset="0"/>
              <a:cs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963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734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883246"/>
            <a:ext cx="9144000" cy="974754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0000" dist="23000" dir="1302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7" algn="ctr"/>
            <a:endParaRPr lang="en-US" sz="2900" dirty="0">
              <a:solidFill>
                <a:schemeClr val="tx1"/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email">
            <a:lum bright="100000"/>
            <a:alphaModFix am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22"/>
            <a:ext cx="9144000" cy="685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8600" y="5724508"/>
            <a:ext cx="883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 eaLnBrk="1" hangingPunct="1">
              <a:spcBef>
                <a:spcPct val="20000"/>
              </a:spcBef>
              <a:buClr>
                <a:schemeClr val="folHlink"/>
              </a:buClr>
              <a:buFont typeface="Wingdings" pitchFamily="1" charset="2"/>
              <a:buNone/>
            </a:pPr>
            <a:endParaRPr lang="en-US" sz="2000" dirty="0">
              <a:solidFill>
                <a:schemeClr val="bg2"/>
              </a:solidFill>
              <a:latin typeface="+mj-lt"/>
            </a:endParaRPr>
          </a:p>
          <a:p>
            <a:pPr marL="342900" indent="-342900" algn="ctr" eaLnBrk="1" hangingPunct="1">
              <a:spcBef>
                <a:spcPct val="20000"/>
              </a:spcBef>
              <a:buClr>
                <a:schemeClr val="folHlink"/>
              </a:buClr>
              <a:buFont typeface="Wingdings" pitchFamily="1" charset="2"/>
              <a:buNone/>
            </a:pPr>
            <a:r>
              <a:rPr lang="en-US" b="1" dirty="0">
                <a:latin typeface="+mj-lt"/>
              </a:rPr>
              <a:t>460 West 34th Street - 17th floor  |  New York, NY 10001  |  212.380.4460</a:t>
            </a:r>
          </a:p>
          <a:p>
            <a:pPr marL="342900" indent="-342900" algn="ctr" eaLnBrk="1" hangingPunct="1">
              <a:spcBef>
                <a:spcPct val="20000"/>
              </a:spcBef>
              <a:buClr>
                <a:schemeClr val="folHlink"/>
              </a:buClr>
              <a:buFont typeface="Wingdings" pitchFamily="1" charset="2"/>
              <a:buNone/>
            </a:pPr>
            <a:r>
              <a:rPr lang="en-US" b="1" smtClean="0">
                <a:solidFill>
                  <a:srgbClr val="489628"/>
                </a:solidFill>
                <a:latin typeface="+mj-lt"/>
              </a:rPr>
              <a:t>WWW.ECOHEALTHALLIANCE.ORG</a:t>
            </a:r>
            <a:endParaRPr lang="en-US" b="1" dirty="0">
              <a:solidFill>
                <a:srgbClr val="489628"/>
              </a:solidFill>
              <a:latin typeface="+mj-lt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1023571" y="3445384"/>
            <a:ext cx="7370373" cy="17543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1000"/>
              </a:srgbClr>
            </a:outerShdw>
          </a:effectLst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r"/>
            <a:r>
              <a:rPr lang="en-US" sz="3800" b="1" dirty="0" smtClean="0">
                <a:solidFill>
                  <a:schemeClr val="bg1">
                    <a:lumMod val="95000"/>
                  </a:schemeClr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Local conservation.</a:t>
            </a:r>
          </a:p>
          <a:p>
            <a:pPr algn="r"/>
            <a:r>
              <a:rPr lang="en-US" sz="3800" b="1" dirty="0" smtClean="0">
                <a:solidFill>
                  <a:schemeClr val="bg1">
                    <a:lumMod val="95000"/>
                  </a:schemeClr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Global health.</a:t>
            </a:r>
          </a:p>
          <a:p>
            <a:pPr algn="r"/>
            <a:endParaRPr lang="en-US" sz="2000" b="1" dirty="0" smtClean="0">
              <a:solidFill>
                <a:srgbClr val="404040"/>
              </a:solidFill>
              <a:latin typeface="Calibri"/>
              <a:cs typeface="Calibri"/>
            </a:endParaRPr>
          </a:p>
          <a:p>
            <a:pPr algn="r"/>
            <a:endParaRPr lang="en-US" sz="1600" dirty="0">
              <a:solidFill>
                <a:srgbClr val="595959"/>
              </a:solidFill>
              <a:ea typeface="Georgia" charset="0"/>
              <a:cs typeface="Georgia" charset="0"/>
              <a:sym typeface="Georgia" charset="0"/>
            </a:endParaRPr>
          </a:p>
        </p:txBody>
      </p:sp>
      <p:pic>
        <p:nvPicPr>
          <p:cNvPr id="9" name="Picture 8" descr="EHA_logo_RGB_MS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2000"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202" y="1336036"/>
            <a:ext cx="7620054" cy="1937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ngledesh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05" y="538034"/>
            <a:ext cx="3100767" cy="2325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 descr="Blog5_IMG_3561-feedingjuice-cropped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77732" y="3646430"/>
            <a:ext cx="2666586" cy="28559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79000" y="538034"/>
            <a:ext cx="1965923" cy="2579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17" descr="C:\Users\daszak\AppData\Local\Microsoft\Windows\Temporary Internet Files\Content.Word\Slide1.tiff"/>
          <p:cNvPicPr/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3572" y="791995"/>
            <a:ext cx="3265428" cy="28544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312" y="1567543"/>
            <a:ext cx="7286013" cy="4525963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Using our cutting edge science to find the best possible solutions to underlying drivers of EIDs</a:t>
            </a:r>
          </a:p>
          <a:p>
            <a:pPr>
              <a:spcAft>
                <a:spcPts val="600"/>
              </a:spcAft>
            </a:pPr>
            <a:r>
              <a:rPr lang="en-US" dirty="0"/>
              <a:t>Science -&gt; public good (health-conservation-capacity building)</a:t>
            </a:r>
          </a:p>
          <a:p>
            <a:pPr marL="742950" lvl="2" indent="-342900">
              <a:spcAft>
                <a:spcPts val="6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Deforestation</a:t>
            </a:r>
          </a:p>
          <a:p>
            <a:pPr marL="742950" lvl="2" indent="-342900">
              <a:spcAft>
                <a:spcPts val="6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Wildlife Trade</a:t>
            </a:r>
          </a:p>
          <a:p>
            <a:pPr marL="742950" lvl="2" indent="-342900">
              <a:spcAft>
                <a:spcPts val="6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Agricultural intensification</a:t>
            </a:r>
          </a:p>
          <a:p>
            <a:pPr marL="742950" lvl="2" indent="-342900">
              <a:spcAft>
                <a:spcPts val="6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EID Risk Assessments for big developments</a:t>
            </a:r>
          </a:p>
          <a:p>
            <a:pPr marL="742950" lvl="2" indent="-342900">
              <a:spcAft>
                <a:spcPts val="6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Saving lives, saving species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Solutions that are achievable because they don’t undermine economic development</a:t>
            </a:r>
          </a:p>
          <a:p>
            <a:pPr marL="400050" lvl="2" indent="0">
              <a:spcAft>
                <a:spcPts val="600"/>
              </a:spcAft>
              <a:buClr>
                <a:srgbClr val="008000"/>
              </a:buClr>
              <a:buNone/>
            </a:pP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742950" lvl="2" indent="-342900">
              <a:spcAft>
                <a:spcPts val="600"/>
              </a:spcAft>
              <a:buClr>
                <a:srgbClr val="008000"/>
              </a:buClr>
              <a:buFont typeface="Wingdings" charset="2"/>
              <a:buChar char="§"/>
            </a:pP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 lvl="1"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671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95399"/>
            <a:ext cx="7876546" cy="3258411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3429" dirty="0" smtClean="0">
                <a:latin typeface="Georgia"/>
                <a:cs typeface="Georgia"/>
              </a:rPr>
              <a:t>EcoHealth Alliance integrates innovative science-based solutions and partnerships that increase capacity to achieve two interrelated goals: </a:t>
            </a:r>
          </a:p>
          <a:p>
            <a:pPr lvl="1">
              <a:spcBef>
                <a:spcPts val="0"/>
              </a:spcBef>
              <a:spcAft>
                <a:spcPts val="2400"/>
              </a:spcAft>
              <a:buClr>
                <a:schemeClr val="accent5">
                  <a:lumMod val="50000"/>
                </a:schemeClr>
              </a:buClr>
            </a:pPr>
            <a:r>
              <a:rPr lang="en-US" sz="3429" i="1" dirty="0" smtClean="0">
                <a:latin typeface="Georgia"/>
                <a:cs typeface="Georgia"/>
              </a:rPr>
              <a:t>protecting global health by preventing the outbreak of emerging diseases and;</a:t>
            </a:r>
          </a:p>
          <a:p>
            <a:pPr lvl="1">
              <a:spcBef>
                <a:spcPts val="0"/>
              </a:spcBef>
              <a:spcAft>
                <a:spcPts val="2400"/>
              </a:spcAft>
              <a:buClr>
                <a:schemeClr val="accent5">
                  <a:lumMod val="50000"/>
                </a:schemeClr>
              </a:buClr>
            </a:pPr>
            <a:r>
              <a:rPr lang="en-US" sz="3429" i="1" dirty="0" smtClean="0">
                <a:latin typeface="Georgia"/>
                <a:cs typeface="Georgia"/>
              </a:rPr>
              <a:t>safeguarding ecosystems by promoting conservation.</a:t>
            </a:r>
          </a:p>
          <a:p>
            <a:pPr marL="1028700" lvl="1" indent="-342900" eaLnBrk="1" hangingPunct="1">
              <a:spcBef>
                <a:spcPts val="0"/>
              </a:spcBef>
              <a:spcAft>
                <a:spcPts val="1200"/>
              </a:spcAft>
            </a:pPr>
            <a:endParaRPr lang="en-US" sz="2000" dirty="0">
              <a:latin typeface="Georgia"/>
              <a:cs typeface="Georgia"/>
            </a:endParaRPr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Our Mission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  <p:pic>
        <p:nvPicPr>
          <p:cNvPr id="6" name="Picture 5" descr="Chia-Yi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4295862"/>
            <a:ext cx="2622751" cy="206608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8" name="Picture 7" descr="100 flying fox head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263" y="4295862"/>
            <a:ext cx="2754773" cy="206608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9" name="Picture 8" descr="IMG_0307.jpe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1087" y="4295863"/>
            <a:ext cx="2754773" cy="206608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2038" y="1597306"/>
            <a:ext cx="7291954" cy="4673600"/>
          </a:xfrm>
        </p:spPr>
        <p:txBody>
          <a:bodyPr>
            <a:normAutofit/>
          </a:bodyPr>
          <a:lstStyle/>
          <a:p>
            <a:pPr>
              <a:spcAft>
                <a:spcPts val="1000"/>
              </a:spcAft>
            </a:pPr>
            <a:r>
              <a:rPr lang="en-US" sz="2400" dirty="0" smtClean="0"/>
              <a:t>Establishing formal partnerships with private, public, for-profit and not-for-profit organizations to advance our programmatic/policy activities</a:t>
            </a:r>
          </a:p>
          <a:p>
            <a:pPr>
              <a:spcAft>
                <a:spcPts val="1000"/>
              </a:spcAft>
            </a:pPr>
            <a:r>
              <a:rPr lang="en-US" sz="2400" dirty="0" smtClean="0"/>
              <a:t>Partners provide a wide range of expertise and in country resources</a:t>
            </a:r>
          </a:p>
          <a:p>
            <a:pPr lvl="1">
              <a:spcAft>
                <a:spcPts val="1000"/>
              </a:spcAft>
            </a:pPr>
            <a:r>
              <a:rPr lang="en-US" sz="2200" dirty="0" smtClean="0"/>
              <a:t>Current partners in more than 20 countries </a:t>
            </a:r>
          </a:p>
          <a:p>
            <a:pPr lvl="1">
              <a:spcAft>
                <a:spcPts val="1000"/>
              </a:spcAft>
            </a:pPr>
            <a:r>
              <a:rPr lang="en-US" sz="2200" dirty="0" smtClean="0"/>
              <a:t>Engaged with over 60 leading NGOs, federal agencies, ministries of health/environment/agriculture, universities </a:t>
            </a:r>
          </a:p>
          <a:p>
            <a:pPr>
              <a:spcAft>
                <a:spcPts val="1000"/>
              </a:spcAft>
            </a:pPr>
            <a:endParaRPr lang="en-US" sz="2400" dirty="0" smtClean="0"/>
          </a:p>
          <a:p>
            <a:pPr>
              <a:spcAft>
                <a:spcPts val="1000"/>
              </a:spcAft>
            </a:pPr>
            <a:endParaRPr lang="en-US" sz="2400" dirty="0" smtClean="0"/>
          </a:p>
          <a:p>
            <a:pPr>
              <a:spcAft>
                <a:spcPts val="1000"/>
              </a:spcAft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Partnerships: Building our Alliance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Our Global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 Expertise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75421" y="1557622"/>
            <a:ext cx="7380458" cy="4961666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Identified the origins of the SARS virus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Tracking the emergence of </a:t>
            </a:r>
            <a:r>
              <a:rPr lang="en-US" sz="2400" dirty="0" err="1" smtClean="0">
                <a:solidFill>
                  <a:srgbClr val="000000"/>
                </a:solidFill>
                <a:latin typeface="Georgia"/>
                <a:cs typeface="Georgia"/>
              </a:rPr>
              <a:t>Nipah</a:t>
            </a: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 virus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Researching the transmission of avian influenza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Created the first-ever emerging disease ‘hotspots’ map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Sampling wildlife for known and unknown pathogens worldwide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Training the next generation of conservation scientists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Called upon to uncover the wildlife origin of MERS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endParaRPr lang="en-US" sz="2400" dirty="0" smtClean="0">
              <a:solidFill>
                <a:srgbClr val="000000"/>
              </a:solidFill>
              <a:latin typeface="Georgia"/>
              <a:cs typeface="Georgia"/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008000"/>
              </a:buClr>
              <a:buFont typeface="Wingdings" charset="2"/>
              <a:buChar char="§"/>
            </a:pPr>
            <a:endParaRPr lang="en-US" sz="2400" dirty="0" smtClean="0">
              <a:solidFill>
                <a:srgbClr val="000000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Program Concept</a:t>
            </a:r>
            <a:r>
              <a:rPr lang="en-US" sz="3200" b="1" noProof="0" dirty="0" smtClean="0">
                <a:solidFill>
                  <a:schemeClr val="accent5">
                    <a:lumMod val="50000"/>
                  </a:schemeClr>
                </a:solidFill>
                <a:latin typeface="Georgia"/>
                <a:ea typeface="+mj-ea"/>
                <a:cs typeface="Georgia"/>
              </a:rPr>
              <a:t> &amp; 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Development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259" y="1647824"/>
            <a:ext cx="7688028" cy="4235421"/>
          </a:xfrm>
        </p:spPr>
        <p:txBody>
          <a:bodyPr>
            <a:noAutofit/>
          </a:bodyPr>
          <a:lstStyle/>
          <a:p>
            <a:pPr eaLnBrk="1" hangingPunct="1"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EcoHealth Alliance fosters a ‘think-tank’ approach to pressing environmental issues</a:t>
            </a:r>
          </a:p>
          <a:p>
            <a:pPr eaLnBrk="1" hangingPunct="1"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Initial unrestricted funding supports hypothesis generation and program goals</a:t>
            </a:r>
          </a:p>
          <a:p>
            <a:pPr eaLnBrk="1" hangingPunct="1"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Pilot programs create a foundation for long-term success</a:t>
            </a:r>
          </a:p>
          <a:p>
            <a:pPr eaLnBrk="1" hangingPunct="1">
              <a:spcAft>
                <a:spcPts val="2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Georgia"/>
                <a:cs typeface="Georgia"/>
              </a:rPr>
              <a:t>Results prompt further funding opportunities through corporate, foundation, federal and individual grants and donations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email">
            <a:lum bright="100000"/>
            <a:alphaModFix am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22"/>
            <a:ext cx="9144000" cy="685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5883246"/>
            <a:ext cx="9144000" cy="974754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0000" dist="23000" dir="1302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7" algn="ctr"/>
            <a:endParaRPr lang="en-US" sz="29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1325646" y="6071748"/>
            <a:ext cx="7370373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r"/>
            <a:r>
              <a:rPr lang="en-US" sz="3800" b="1" dirty="0" smtClean="0">
                <a:solidFill>
                  <a:schemeClr val="accent6">
                    <a:lumMod val="75000"/>
                  </a:schemeClr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Program</a:t>
            </a:r>
            <a:r>
              <a:rPr lang="en-US" sz="3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>
                    <a:srgbClr val="000000">
                      <a:alpha val="76000"/>
                    </a:srgbClr>
                  </a:outerShdw>
                </a:effectLst>
                <a:latin typeface="Georgia" charset="0"/>
                <a:ea typeface="Georgia" charset="0"/>
                <a:cs typeface="Georgia" charset="0"/>
                <a:sym typeface="Georgia" charset="0"/>
              </a:rPr>
              <a:t> </a:t>
            </a:r>
            <a:r>
              <a:rPr lang="en-US" sz="3800" b="1" dirty="0" smtClean="0">
                <a:solidFill>
                  <a:schemeClr val="accent6">
                    <a:lumMod val="75000"/>
                  </a:schemeClr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Overview</a:t>
            </a:r>
            <a:endParaRPr lang="en-US" sz="1600" dirty="0">
              <a:solidFill>
                <a:schemeClr val="accent6">
                  <a:lumMod val="75000"/>
                </a:schemeClr>
              </a:solidFill>
              <a:ea typeface="Georgia" charset="0"/>
              <a:cs typeface="Georgia" charset="0"/>
              <a:sym typeface="Georgia" charset="0"/>
            </a:endParaRPr>
          </a:p>
        </p:txBody>
      </p:sp>
      <p:sp>
        <p:nvSpPr>
          <p:cNvPr id="9" name="Rectangle 8"/>
          <p:cNvSpPr>
            <a:spLocks/>
          </p:cNvSpPr>
          <p:nvPr/>
        </p:nvSpPr>
        <p:spPr bwMode="auto">
          <a:xfrm>
            <a:off x="1023571" y="3445384"/>
            <a:ext cx="7370373" cy="17543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1000"/>
              </a:srgbClr>
            </a:outerShdw>
          </a:effectLst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r"/>
            <a:r>
              <a:rPr lang="en-US" sz="3800" b="1" dirty="0" smtClean="0">
                <a:solidFill>
                  <a:schemeClr val="bg1">
                    <a:lumMod val="95000"/>
                  </a:schemeClr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Local conservation.</a:t>
            </a:r>
          </a:p>
          <a:p>
            <a:pPr algn="r"/>
            <a:r>
              <a:rPr lang="en-US" sz="3800" b="1" dirty="0" smtClean="0">
                <a:solidFill>
                  <a:schemeClr val="bg1">
                    <a:lumMod val="95000"/>
                  </a:schemeClr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Global health.</a:t>
            </a:r>
          </a:p>
          <a:p>
            <a:pPr algn="r"/>
            <a:endParaRPr lang="en-US" sz="2000" b="1" dirty="0" smtClean="0">
              <a:solidFill>
                <a:srgbClr val="404040"/>
              </a:solidFill>
              <a:latin typeface="Calibri"/>
              <a:cs typeface="Calibri"/>
            </a:endParaRPr>
          </a:p>
          <a:p>
            <a:pPr algn="r"/>
            <a:endParaRPr lang="en-US" sz="1600" dirty="0">
              <a:solidFill>
                <a:srgbClr val="595959"/>
              </a:solidFill>
              <a:ea typeface="Georgia" charset="0"/>
              <a:cs typeface="Georgia" charset="0"/>
              <a:sym typeface="Georgia" charset="0"/>
            </a:endParaRPr>
          </a:p>
        </p:txBody>
      </p:sp>
      <p:pic>
        <p:nvPicPr>
          <p:cNvPr id="10" name="Picture 9" descr="EHA_logo_RGB_MS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2000"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202" y="1336036"/>
            <a:ext cx="7620054" cy="1937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1255</TotalTime>
  <Words>920</Words>
  <Application>Microsoft Macintosh PowerPoint</Application>
  <PresentationFormat>On-screen Show (4:3)</PresentationFormat>
  <Paragraphs>156</Paragraphs>
  <Slides>26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Our Work</vt:lpstr>
      <vt:lpstr>PowerPoint Presentation</vt:lpstr>
      <vt:lpstr>Partnerships: Building our Alliance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Emerging Pandemic Threats Program</vt:lpstr>
      <vt:lpstr>PowerPoint Presentation</vt:lpstr>
      <vt:lpstr>PowerPoint Presentation</vt:lpstr>
      <vt:lpstr>One Health Alliance of South Asia</vt:lpstr>
      <vt:lpstr>PowerPoint Presentation</vt:lpstr>
      <vt:lpstr>Origins of a Novel Coronavirus</vt:lpstr>
      <vt:lpstr>PowerPoint Presentation</vt:lpstr>
      <vt:lpstr>PowerPoint Presentation</vt:lpstr>
      <vt:lpstr>U.S. Health &amp; Wildlife Trade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Anthony Ramos</dc:creator>
  <cp:lastModifiedBy>Anthony Ramos</cp:lastModifiedBy>
  <cp:revision>73</cp:revision>
  <cp:lastPrinted>2013-07-12T16:02:06Z</cp:lastPrinted>
  <dcterms:created xsi:type="dcterms:W3CDTF">2012-02-12T19:10:55Z</dcterms:created>
  <dcterms:modified xsi:type="dcterms:W3CDTF">2014-10-10T21:17:19Z</dcterms:modified>
</cp:coreProperties>
</file>